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6" r:id="rId6"/>
    <p:sldId id="265" r:id="rId7"/>
    <p:sldId id="264" r:id="rId8"/>
    <p:sldId id="260" r:id="rId9"/>
    <p:sldId id="261" r:id="rId10"/>
    <p:sldId id="262" r:id="rId11"/>
    <p:sldId id="267" r:id="rId12"/>
    <p:sldId id="263"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82" d="100"/>
          <a:sy n="82" d="100"/>
        </p:scale>
        <p:origin x="836"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bd8395f1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bd8395f1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abd8395f1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abd8395f1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799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abd8395f1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abd8395f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abd8395f1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abd8395f1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abd8395f1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2abd8395f1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bd8395f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bd8395f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bd8395f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bd8395f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bd8395f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bd8395f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204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abd8395f1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abd8395f1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1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bd8395f1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bd8395f1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abd8395f1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abd8395f1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803626" y="1761987"/>
            <a:ext cx="5536749" cy="1619525"/>
          </a:xfrm>
          <a:prstGeom prst="rect">
            <a:avLst/>
          </a:prstGeom>
          <a:noFill/>
          <a:ln>
            <a:noFill/>
          </a:ln>
        </p:spPr>
      </p:pic>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112" name="Google Shape;11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113" name="Google Shape;113;p19"/>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Conclusion</a:t>
            </a:r>
            <a:endParaRPr sz="1900">
              <a:latin typeface="Roboto Medium"/>
              <a:ea typeface="Roboto Medium"/>
              <a:cs typeface="Roboto Medium"/>
              <a:sym typeface="Roboto Medium"/>
            </a:endParaRPr>
          </a:p>
        </p:txBody>
      </p:sp>
      <p:pic>
        <p:nvPicPr>
          <p:cNvPr id="114" name="Google Shape;114;p19"/>
          <p:cNvPicPr preferRelativeResize="0"/>
          <p:nvPr/>
        </p:nvPicPr>
        <p:blipFill rotWithShape="1">
          <a:blip r:embed="rId4">
            <a:alphaModFix/>
          </a:blip>
          <a:srcRect l="3462" t="7799" r="87060" b="10098"/>
          <a:stretch/>
        </p:blipFill>
        <p:spPr>
          <a:xfrm>
            <a:off x="3638925" y="150075"/>
            <a:ext cx="324426" cy="708950"/>
          </a:xfrm>
          <a:prstGeom prst="rect">
            <a:avLst/>
          </a:prstGeom>
          <a:noFill/>
          <a:ln>
            <a:noFill/>
          </a:ln>
        </p:spPr>
      </p:pic>
      <p:pic>
        <p:nvPicPr>
          <p:cNvPr id="115" name="Google Shape;115;p19"/>
          <p:cNvPicPr preferRelativeResize="0"/>
          <p:nvPr/>
        </p:nvPicPr>
        <p:blipFill rotWithShape="1">
          <a:blip r:embed="rId4">
            <a:alphaModFix/>
          </a:blip>
          <a:srcRect l="3462" t="7799" r="87060" b="10098"/>
          <a:stretch/>
        </p:blipFill>
        <p:spPr>
          <a:xfrm flipH="1">
            <a:off x="5182575" y="150083"/>
            <a:ext cx="324426" cy="708950"/>
          </a:xfrm>
          <a:prstGeom prst="rect">
            <a:avLst/>
          </a:prstGeom>
          <a:noFill/>
          <a:ln>
            <a:noFill/>
          </a:ln>
        </p:spPr>
      </p:pic>
      <p:sp>
        <p:nvSpPr>
          <p:cNvPr id="116" name="Google Shape;116;p19"/>
          <p:cNvSpPr txBox="1"/>
          <p:nvPr/>
        </p:nvSpPr>
        <p:spPr>
          <a:xfrm>
            <a:off x="1318433" y="1353083"/>
            <a:ext cx="6555783" cy="198226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600" b="0" i="0" dirty="0">
                <a:solidFill>
                  <a:schemeClr val="tx1"/>
                </a:solidFill>
                <a:effectLst/>
                <a:latin typeface="Times New Roman" panose="02020603050405020304" pitchFamily="18" charset="0"/>
                <a:cs typeface="Times New Roman" panose="02020603050405020304" pitchFamily="18" charset="0"/>
              </a:rPr>
              <a:t>The goal of our project was to create a responsive and accurate wake word detection system, emphasizing seamless integration with web-based or mobile applications. Leveraging key components such as the LSTM algorithm for enhanced learning, spectrograms for effective audio representation and </a:t>
            </a:r>
            <a:r>
              <a:rPr lang="en-US" sz="1600" b="0" i="0" dirty="0" err="1">
                <a:solidFill>
                  <a:schemeClr val="tx1"/>
                </a:solidFill>
                <a:effectLst/>
                <a:latin typeface="Times New Roman" panose="02020603050405020304" pitchFamily="18" charset="0"/>
                <a:cs typeface="Times New Roman" panose="02020603050405020304" pitchFamily="18" charset="0"/>
              </a:rPr>
              <a:t>mfcc</a:t>
            </a:r>
            <a:r>
              <a:rPr lang="en-US" sz="1600" dirty="0" err="1">
                <a:solidFill>
                  <a:schemeClr val="tx1"/>
                </a:solidFill>
                <a:latin typeface="Times New Roman" panose="02020603050405020304" pitchFamily="18" charset="0"/>
                <a:cs typeface="Times New Roman" panose="02020603050405020304" pitchFamily="18" charset="0"/>
              </a:rPr>
              <a:t>’s</a:t>
            </a:r>
            <a:r>
              <a:rPr lang="en-US" sz="1600" b="0" i="0" dirty="0">
                <a:solidFill>
                  <a:schemeClr val="tx1"/>
                </a:solidFill>
                <a:effectLst/>
                <a:latin typeface="Times New Roman" panose="02020603050405020304" pitchFamily="18" charset="0"/>
                <a:cs typeface="Times New Roman" panose="02020603050405020304" pitchFamily="18" charset="0"/>
              </a:rPr>
              <a:t>, and </a:t>
            </a:r>
            <a:r>
              <a:rPr lang="en-US" sz="1600" b="0" i="0" dirty="0" err="1">
                <a:solidFill>
                  <a:schemeClr val="tx1"/>
                </a:solidFill>
                <a:effectLst/>
                <a:latin typeface="Times New Roman" panose="02020603050405020304" pitchFamily="18" charset="0"/>
                <a:cs typeface="Times New Roman" panose="02020603050405020304" pitchFamily="18" charset="0"/>
              </a:rPr>
              <a:t>Librosa</a:t>
            </a:r>
            <a:r>
              <a:rPr lang="en-US" sz="1600" b="0" i="0" dirty="0">
                <a:solidFill>
                  <a:schemeClr val="tx1"/>
                </a:solidFill>
                <a:effectLst/>
                <a:latin typeface="Times New Roman" panose="02020603050405020304" pitchFamily="18" charset="0"/>
                <a:cs typeface="Times New Roman" panose="02020603050405020304" pitchFamily="18" charset="0"/>
              </a:rPr>
              <a:t> for advanced audio processing, our solution stands at the intersection of cutting-edge technology and user-centric design.</a:t>
            </a:r>
          </a:p>
          <a:p>
            <a:pPr marL="0" lvl="0" indent="0" algn="l" rtl="0">
              <a:spcBef>
                <a:spcPts val="0"/>
              </a:spcBef>
              <a:spcAft>
                <a:spcPts val="0"/>
              </a:spcAft>
              <a:buNone/>
            </a:pPr>
            <a:endParaRPr lang="en-US" sz="1600" dirty="0">
              <a:solidFill>
                <a:schemeClr val="tx1"/>
              </a:solidFill>
              <a:latin typeface="Söhne"/>
            </a:endParaRPr>
          </a:p>
          <a:p>
            <a:pPr marL="0" lvl="0" indent="0" algn="l" rtl="0">
              <a:spcBef>
                <a:spcPts val="0"/>
              </a:spcBef>
              <a:spcAft>
                <a:spcPts val="0"/>
              </a:spcAft>
              <a:buNone/>
            </a:pPr>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tx1"/>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112" name="Google Shape;11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
        <p:nvSpPr>
          <p:cNvPr id="113" name="Google Shape;113;p19"/>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latin typeface="Roboto Medium"/>
                <a:ea typeface="Roboto Medium"/>
                <a:cs typeface="Roboto Medium"/>
                <a:sym typeface="Roboto Medium"/>
              </a:rPr>
              <a:t>Future Scope</a:t>
            </a:r>
            <a:endParaRPr sz="1900" dirty="0">
              <a:latin typeface="Roboto Medium"/>
              <a:ea typeface="Roboto Medium"/>
              <a:cs typeface="Roboto Medium"/>
              <a:sym typeface="Roboto Medium"/>
            </a:endParaRPr>
          </a:p>
        </p:txBody>
      </p:sp>
      <p:pic>
        <p:nvPicPr>
          <p:cNvPr id="114" name="Google Shape;114;p19"/>
          <p:cNvPicPr preferRelativeResize="0"/>
          <p:nvPr/>
        </p:nvPicPr>
        <p:blipFill rotWithShape="1">
          <a:blip r:embed="rId4">
            <a:alphaModFix/>
          </a:blip>
          <a:srcRect l="3462" t="7799" r="87060" b="10098"/>
          <a:stretch/>
        </p:blipFill>
        <p:spPr>
          <a:xfrm>
            <a:off x="3388875" y="150083"/>
            <a:ext cx="324426" cy="708950"/>
          </a:xfrm>
          <a:prstGeom prst="rect">
            <a:avLst/>
          </a:prstGeom>
          <a:noFill/>
          <a:ln>
            <a:noFill/>
          </a:ln>
        </p:spPr>
      </p:pic>
      <p:pic>
        <p:nvPicPr>
          <p:cNvPr id="115" name="Google Shape;115;p19"/>
          <p:cNvPicPr preferRelativeResize="0"/>
          <p:nvPr/>
        </p:nvPicPr>
        <p:blipFill rotWithShape="1">
          <a:blip r:embed="rId4">
            <a:alphaModFix/>
          </a:blip>
          <a:srcRect l="3462" t="7799" r="87060" b="10098"/>
          <a:stretch/>
        </p:blipFill>
        <p:spPr>
          <a:xfrm flipH="1">
            <a:off x="5344788" y="150083"/>
            <a:ext cx="324426" cy="708950"/>
          </a:xfrm>
          <a:prstGeom prst="rect">
            <a:avLst/>
          </a:prstGeom>
          <a:noFill/>
          <a:ln>
            <a:noFill/>
          </a:ln>
        </p:spPr>
      </p:pic>
      <p:sp>
        <p:nvSpPr>
          <p:cNvPr id="116" name="Google Shape;116;p19"/>
          <p:cNvSpPr txBox="1"/>
          <p:nvPr/>
        </p:nvSpPr>
        <p:spPr>
          <a:xfrm>
            <a:off x="1318433" y="1108129"/>
            <a:ext cx="6555783" cy="2227220"/>
          </a:xfrm>
          <a:prstGeom prst="rect">
            <a:avLst/>
          </a:prstGeom>
          <a:noFill/>
          <a:ln>
            <a:noFill/>
          </a:ln>
        </p:spPr>
        <p:txBody>
          <a:bodyPr spcFirstLastPara="1" wrap="square" lIns="91425" tIns="91425" rIns="91425" bIns="91425" anchor="t" anchorCtr="0">
            <a:noAutofit/>
          </a:bodyPr>
          <a:lstStyle/>
          <a:p>
            <a:pPr algn="l"/>
            <a:r>
              <a:rPr lang="en-US" sz="2000" b="1" i="0" dirty="0">
                <a:effectLst/>
                <a:latin typeface="Söhne"/>
              </a:rPr>
              <a:t>1. </a:t>
            </a:r>
            <a:r>
              <a:rPr lang="en-US" sz="1800" b="1" i="0" dirty="0">
                <a:solidFill>
                  <a:schemeClr val="tx1"/>
                </a:solidFill>
                <a:effectLst/>
                <a:latin typeface="Times New Roman" panose="02020603050405020304" pitchFamily="18" charset="0"/>
                <a:cs typeface="Times New Roman" panose="02020603050405020304" pitchFamily="18" charset="0"/>
              </a:rPr>
              <a:t>Enhanced Trigger Word Database</a:t>
            </a:r>
          </a:p>
          <a:p>
            <a:pPr algn="l"/>
            <a:r>
              <a:rPr lang="en-US" sz="1800" b="0" i="0" dirty="0">
                <a:solidFill>
                  <a:schemeClr val="tx1"/>
                </a:solidFill>
                <a:effectLst/>
                <a:latin typeface="Times New Roman" panose="02020603050405020304" pitchFamily="18" charset="0"/>
                <a:cs typeface="Times New Roman" panose="02020603050405020304" pitchFamily="18" charset="0"/>
              </a:rPr>
              <a:t>Expanding the trigger word database will broaden the application scenarios, making the system more versatile and accommodating various user preferences.</a:t>
            </a:r>
          </a:p>
          <a:p>
            <a:pPr algn="l"/>
            <a:r>
              <a:rPr lang="en-US" sz="1800" b="1" i="0" dirty="0">
                <a:solidFill>
                  <a:schemeClr val="tx1"/>
                </a:solidFill>
                <a:effectLst/>
                <a:latin typeface="Times New Roman" panose="02020603050405020304" pitchFamily="18" charset="0"/>
                <a:cs typeface="Times New Roman" panose="02020603050405020304" pitchFamily="18" charset="0"/>
              </a:rPr>
              <a:t>2. Multi-Language Support</a:t>
            </a:r>
          </a:p>
          <a:p>
            <a:pPr algn="l"/>
            <a:r>
              <a:rPr lang="en-US" sz="1800" b="0" i="0" dirty="0">
                <a:solidFill>
                  <a:schemeClr val="tx1"/>
                </a:solidFill>
                <a:effectLst/>
                <a:latin typeface="Times New Roman" panose="02020603050405020304" pitchFamily="18" charset="0"/>
                <a:cs typeface="Times New Roman" panose="02020603050405020304" pitchFamily="18" charset="0"/>
              </a:rPr>
              <a:t>Incorporating multi-language support will enhance inclusivity, making the touch-free interface accessible to a more diverse user base.</a:t>
            </a:r>
          </a:p>
          <a:p>
            <a:pPr algn="l"/>
            <a:r>
              <a:rPr lang="en-US" sz="1800" b="1" i="0" dirty="0">
                <a:solidFill>
                  <a:schemeClr val="tx1"/>
                </a:solidFill>
                <a:effectLst/>
                <a:latin typeface="Times New Roman" panose="02020603050405020304" pitchFamily="18" charset="0"/>
                <a:cs typeface="Times New Roman" panose="02020603050405020304" pitchFamily="18" charset="0"/>
              </a:rPr>
              <a:t>3. Optimized Animation Library</a:t>
            </a:r>
          </a:p>
          <a:p>
            <a:pPr algn="l"/>
            <a:r>
              <a:rPr lang="en-US" sz="1800" b="0" i="0" dirty="0">
                <a:solidFill>
                  <a:schemeClr val="tx1"/>
                </a:solidFill>
                <a:effectLst/>
                <a:latin typeface="Times New Roman" panose="02020603050405020304" pitchFamily="18" charset="0"/>
                <a:cs typeface="Times New Roman" panose="02020603050405020304" pitchFamily="18" charset="0"/>
              </a:rPr>
              <a:t>Optimizing the GIF animation library will ensure smoother performance on various devices, contributing to a more seamless user experience.</a:t>
            </a:r>
          </a:p>
          <a:p>
            <a:pPr marL="0" lvl="0" indent="0" algn="l" rtl="0">
              <a:spcBef>
                <a:spcPts val="0"/>
              </a:spcBef>
              <a:spcAft>
                <a:spcPts val="0"/>
              </a:spcAft>
              <a:buNone/>
            </a:pPr>
            <a:endParaRPr lang="en-US" sz="1600" dirty="0">
              <a:solidFill>
                <a:schemeClr val="tx1"/>
              </a:solidFill>
              <a:latin typeface="Söhne"/>
            </a:endParaRPr>
          </a:p>
          <a:p>
            <a:pPr marL="0" lvl="0" indent="0" algn="l" rtl="0">
              <a:spcBef>
                <a:spcPts val="0"/>
              </a:spcBef>
              <a:spcAft>
                <a:spcPts val="0"/>
              </a:spcAft>
              <a:buNone/>
            </a:pPr>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tx1"/>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extLst>
      <p:ext uri="{BB962C8B-B14F-4D97-AF65-F5344CB8AC3E}">
        <p14:creationId xmlns:p14="http://schemas.microsoft.com/office/powerpoint/2010/main" val="287767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0"/>
          <p:cNvPicPr preferRelativeResize="0"/>
          <p:nvPr/>
        </p:nvPicPr>
        <p:blipFill rotWithShape="1">
          <a:blip r:embed="rId3">
            <a:alphaModFix/>
          </a:blip>
          <a:srcRect t="74707" b="14086"/>
          <a:stretch/>
        </p:blipFill>
        <p:spPr>
          <a:xfrm>
            <a:off x="0" y="0"/>
            <a:ext cx="9215125" cy="5143501"/>
          </a:xfrm>
          <a:prstGeom prst="rect">
            <a:avLst/>
          </a:prstGeom>
          <a:noFill/>
          <a:ln>
            <a:noFill/>
          </a:ln>
        </p:spPr>
      </p:pic>
      <p:pic>
        <p:nvPicPr>
          <p:cNvPr id="124" name="Google Shape;124;p20"/>
          <p:cNvPicPr preferRelativeResize="0"/>
          <p:nvPr/>
        </p:nvPicPr>
        <p:blipFill>
          <a:blip r:embed="rId4">
            <a:alphaModFix/>
          </a:blip>
          <a:stretch>
            <a:fillRect/>
          </a:stretch>
        </p:blipFill>
        <p:spPr>
          <a:xfrm>
            <a:off x="124550" y="119699"/>
            <a:ext cx="1048502" cy="184275"/>
          </a:xfrm>
          <a:prstGeom prst="rect">
            <a:avLst/>
          </a:prstGeom>
          <a:noFill/>
          <a:ln>
            <a:noFill/>
          </a:ln>
        </p:spPr>
      </p:pic>
      <p:pic>
        <p:nvPicPr>
          <p:cNvPr id="125" name="Google Shape;125;p20"/>
          <p:cNvPicPr preferRelativeResize="0"/>
          <p:nvPr/>
        </p:nvPicPr>
        <p:blipFill rotWithShape="1">
          <a:blip r:embed="rId5">
            <a:alphaModFix amt="30000"/>
          </a:blip>
          <a:srcRect l="73316" t="42978" r="21216" b="34476"/>
          <a:stretch/>
        </p:blipFill>
        <p:spPr>
          <a:xfrm>
            <a:off x="6703925" y="2040000"/>
            <a:ext cx="499925" cy="1159599"/>
          </a:xfrm>
          <a:prstGeom prst="rect">
            <a:avLst/>
          </a:prstGeom>
          <a:noFill/>
          <a:ln>
            <a:noFill/>
          </a:ln>
        </p:spPr>
      </p:pic>
      <p:pic>
        <p:nvPicPr>
          <p:cNvPr id="126" name="Google Shape;126;p20"/>
          <p:cNvPicPr preferRelativeResize="0"/>
          <p:nvPr/>
        </p:nvPicPr>
        <p:blipFill rotWithShape="1">
          <a:blip r:embed="rId5">
            <a:alphaModFix amt="30000"/>
          </a:blip>
          <a:srcRect l="21743" t="42978" r="73184" b="34476"/>
          <a:stretch/>
        </p:blipFill>
        <p:spPr>
          <a:xfrm>
            <a:off x="1988202" y="2040000"/>
            <a:ext cx="463848" cy="1159599"/>
          </a:xfrm>
          <a:prstGeom prst="rect">
            <a:avLst/>
          </a:prstGeom>
          <a:noFill/>
          <a:ln>
            <a:noFill/>
          </a:ln>
        </p:spPr>
      </p:pic>
      <p:sp>
        <p:nvSpPr>
          <p:cNvPr id="127" name="Google Shape;127;p20"/>
          <p:cNvSpPr txBox="1"/>
          <p:nvPr/>
        </p:nvSpPr>
        <p:spPr>
          <a:xfrm>
            <a:off x="2298000" y="2177325"/>
            <a:ext cx="4548000" cy="72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500" i="1">
                <a:solidFill>
                  <a:srgbClr val="FFFFFF"/>
                </a:solidFill>
                <a:latin typeface="Roboto Medium"/>
                <a:ea typeface="Roboto Medium"/>
                <a:cs typeface="Roboto Medium"/>
                <a:sym typeface="Roboto Medium"/>
              </a:rPr>
              <a:t>Let’s do it right</a:t>
            </a:r>
            <a:endParaRPr sz="3500" i="1">
              <a:solidFill>
                <a:srgbClr val="FFFFFF"/>
              </a:solidFill>
              <a:latin typeface="Roboto Medium"/>
              <a:ea typeface="Roboto Medium"/>
              <a:cs typeface="Roboto Medium"/>
              <a:sym typeface="Roboto Medium"/>
            </a:endParaRPr>
          </a:p>
        </p:txBody>
      </p:sp>
      <p:sp>
        <p:nvSpPr>
          <p:cNvPr id="128" name="Google Shape;12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
        <p:nvSpPr>
          <p:cNvPr id="62" name="Google Shape;62;p14"/>
          <p:cNvSpPr txBox="1"/>
          <p:nvPr/>
        </p:nvSpPr>
        <p:spPr>
          <a:xfrm>
            <a:off x="3072000" y="1336300"/>
            <a:ext cx="30000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dirty="0">
                <a:solidFill>
                  <a:srgbClr val="0097A7"/>
                </a:solidFill>
                <a:latin typeface="Roboto Medium"/>
                <a:ea typeface="Roboto Medium"/>
                <a:cs typeface="Roboto Medium"/>
                <a:sym typeface="Roboto Medium"/>
              </a:rPr>
              <a:t>Deep Dreamers</a:t>
            </a:r>
            <a:endParaRPr sz="2200" dirty="0">
              <a:solidFill>
                <a:srgbClr val="0097A7"/>
              </a:solidFill>
              <a:latin typeface="Roboto Medium"/>
              <a:ea typeface="Roboto Medium"/>
              <a:cs typeface="Roboto Medium"/>
              <a:sym typeface="Roboto Medium"/>
            </a:endParaRPr>
          </a:p>
        </p:txBody>
      </p:sp>
      <p:pic>
        <p:nvPicPr>
          <p:cNvPr id="63" name="Google Shape;63;p14"/>
          <p:cNvPicPr preferRelativeResize="0"/>
          <p:nvPr/>
        </p:nvPicPr>
        <p:blipFill>
          <a:blip r:embed="rId4">
            <a:alphaModFix/>
          </a:blip>
          <a:stretch>
            <a:fillRect/>
          </a:stretch>
        </p:blipFill>
        <p:spPr>
          <a:xfrm>
            <a:off x="3444225" y="1286350"/>
            <a:ext cx="235594" cy="623100"/>
          </a:xfrm>
          <a:prstGeom prst="rect">
            <a:avLst/>
          </a:prstGeom>
          <a:noFill/>
          <a:ln>
            <a:noFill/>
          </a:ln>
        </p:spPr>
      </p:pic>
      <p:pic>
        <p:nvPicPr>
          <p:cNvPr id="64" name="Google Shape;64;p14"/>
          <p:cNvPicPr preferRelativeResize="0"/>
          <p:nvPr/>
        </p:nvPicPr>
        <p:blipFill>
          <a:blip r:embed="rId4">
            <a:alphaModFix/>
          </a:blip>
          <a:stretch>
            <a:fillRect/>
          </a:stretch>
        </p:blipFill>
        <p:spPr>
          <a:xfrm flipH="1">
            <a:off x="5464183" y="1286350"/>
            <a:ext cx="235594" cy="623100"/>
          </a:xfrm>
          <a:prstGeom prst="rect">
            <a:avLst/>
          </a:prstGeom>
          <a:noFill/>
          <a:ln>
            <a:noFill/>
          </a:ln>
        </p:spPr>
      </p:pic>
      <p:sp>
        <p:nvSpPr>
          <p:cNvPr id="65" name="Google Shape;65;p14"/>
          <p:cNvSpPr txBox="1"/>
          <p:nvPr/>
        </p:nvSpPr>
        <p:spPr>
          <a:xfrm>
            <a:off x="-1" y="3406625"/>
            <a:ext cx="2828441" cy="1467592"/>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2"/>
              </a:buClr>
              <a:buSzPts val="1800"/>
              <a:buFont typeface="Roboto"/>
              <a:buChar char="●"/>
            </a:pPr>
            <a:r>
              <a:rPr lang="en" sz="1800" dirty="0">
                <a:solidFill>
                  <a:schemeClr val="accent2"/>
                </a:solidFill>
                <a:latin typeface="Roboto"/>
                <a:ea typeface="Roboto"/>
                <a:cs typeface="Roboto"/>
                <a:sym typeface="Roboto"/>
              </a:rPr>
              <a:t>M A</a:t>
            </a:r>
            <a:r>
              <a:rPr lang="en-IN" sz="1800" dirty="0">
                <a:solidFill>
                  <a:schemeClr val="accent2"/>
                </a:solidFill>
                <a:latin typeface="Roboto"/>
                <a:ea typeface="Roboto"/>
                <a:cs typeface="Roboto"/>
                <a:sym typeface="Roboto"/>
              </a:rPr>
              <a:t>j</a:t>
            </a:r>
            <a:r>
              <a:rPr lang="en" sz="1800" dirty="0">
                <a:solidFill>
                  <a:schemeClr val="accent2"/>
                </a:solidFill>
                <a:latin typeface="Roboto"/>
                <a:ea typeface="Roboto"/>
                <a:cs typeface="Roboto"/>
                <a:sym typeface="Roboto"/>
              </a:rPr>
              <a:t>ay Kumar</a:t>
            </a:r>
          </a:p>
          <a:p>
            <a:pPr marL="457200" lvl="0" indent="-342900" algn="l" rtl="0">
              <a:spcBef>
                <a:spcPts val="0"/>
              </a:spcBef>
              <a:spcAft>
                <a:spcPts val="0"/>
              </a:spcAft>
              <a:buClr>
                <a:schemeClr val="accent2"/>
              </a:buClr>
              <a:buSzPts val="1800"/>
              <a:buFont typeface="Roboto"/>
              <a:buChar char="●"/>
            </a:pPr>
            <a:r>
              <a:rPr lang="en" sz="1800" dirty="0">
                <a:solidFill>
                  <a:schemeClr val="accent2"/>
                </a:solidFill>
                <a:latin typeface="Roboto"/>
                <a:ea typeface="Roboto"/>
                <a:cs typeface="Roboto"/>
                <a:sym typeface="Roboto"/>
              </a:rPr>
              <a:t>M Vamshi</a:t>
            </a:r>
          </a:p>
          <a:p>
            <a:pPr marL="457200" lvl="0" indent="-342900" algn="l" rtl="0">
              <a:spcBef>
                <a:spcPts val="0"/>
              </a:spcBef>
              <a:spcAft>
                <a:spcPts val="0"/>
              </a:spcAft>
              <a:buClr>
                <a:schemeClr val="accent2"/>
              </a:buClr>
              <a:buSzPts val="1800"/>
              <a:buFont typeface="Roboto"/>
              <a:buChar char="●"/>
            </a:pPr>
            <a:r>
              <a:rPr lang="en" sz="1800" dirty="0">
                <a:solidFill>
                  <a:schemeClr val="accent2"/>
                </a:solidFill>
                <a:latin typeface="Roboto"/>
                <a:ea typeface="Roboto"/>
                <a:cs typeface="Roboto"/>
                <a:sym typeface="Roboto"/>
              </a:rPr>
              <a:t>M kushwanth</a:t>
            </a:r>
          </a:p>
          <a:p>
            <a:pPr marL="457200" lvl="0" indent="-342900" algn="l" rtl="0">
              <a:spcBef>
                <a:spcPts val="0"/>
              </a:spcBef>
              <a:spcAft>
                <a:spcPts val="0"/>
              </a:spcAft>
              <a:buClr>
                <a:schemeClr val="accent2"/>
              </a:buClr>
              <a:buSzPts val="1800"/>
              <a:buFont typeface="Roboto"/>
              <a:buChar char="●"/>
            </a:pPr>
            <a:r>
              <a:rPr lang="en" sz="1800" dirty="0">
                <a:solidFill>
                  <a:schemeClr val="accent2"/>
                </a:solidFill>
                <a:latin typeface="Roboto"/>
                <a:ea typeface="Roboto"/>
                <a:cs typeface="Roboto"/>
                <a:sym typeface="Roboto"/>
              </a:rPr>
              <a:t>M Venakata sai</a:t>
            </a:r>
          </a:p>
          <a:p>
            <a:pPr marL="457200" lvl="0" indent="-342900" algn="l" rtl="0">
              <a:spcBef>
                <a:spcPts val="0"/>
              </a:spcBef>
              <a:spcAft>
                <a:spcPts val="0"/>
              </a:spcAft>
              <a:buClr>
                <a:schemeClr val="accent2"/>
              </a:buClr>
              <a:buSzPts val="1800"/>
              <a:buFont typeface="Roboto"/>
              <a:buChar char="●"/>
            </a:pPr>
            <a:r>
              <a:rPr lang="en" sz="1800" dirty="0">
                <a:solidFill>
                  <a:schemeClr val="accent2"/>
                </a:solidFill>
                <a:latin typeface="Roboto"/>
                <a:ea typeface="Roboto"/>
                <a:cs typeface="Roboto"/>
                <a:sym typeface="Roboto"/>
              </a:rPr>
              <a:t>B Eshwar</a:t>
            </a:r>
            <a:endParaRPr sz="1800" dirty="0">
              <a:solidFill>
                <a:schemeClr val="accent2"/>
              </a:solidFill>
              <a:latin typeface="Roboto"/>
              <a:ea typeface="Roboto"/>
              <a:cs typeface="Roboto"/>
              <a:sym typeface="Roboto"/>
            </a:endParaRPr>
          </a:p>
          <a:p>
            <a:pPr marL="457200" lvl="0" indent="-342900" algn="l" rtl="0">
              <a:spcBef>
                <a:spcPts val="0"/>
              </a:spcBef>
              <a:spcAft>
                <a:spcPts val="0"/>
              </a:spcAft>
              <a:buClr>
                <a:schemeClr val="accent2"/>
              </a:buClr>
              <a:buSzPts val="1800"/>
              <a:buFont typeface="Roboto"/>
              <a:buChar char="●"/>
            </a:pPr>
            <a:endParaRPr sz="1800" dirty="0">
              <a:solidFill>
                <a:schemeClr val="accent2"/>
              </a:solidFill>
              <a:latin typeface="Roboto"/>
              <a:ea typeface="Roboto"/>
              <a:cs typeface="Roboto"/>
              <a:sym typeface="Roboto"/>
            </a:endParaRPr>
          </a:p>
        </p:txBody>
      </p:sp>
      <p:sp>
        <p:nvSpPr>
          <p:cNvPr id="66" name="Google Shape;66;p14"/>
          <p:cNvSpPr txBox="1"/>
          <p:nvPr/>
        </p:nvSpPr>
        <p:spPr>
          <a:xfrm>
            <a:off x="3246894" y="2140650"/>
            <a:ext cx="5225563" cy="387795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b="1" dirty="0">
                <a:solidFill>
                  <a:schemeClr val="accent5"/>
                </a:solidFill>
                <a:latin typeface="Nunito Sans"/>
                <a:ea typeface="Nunito Sans"/>
                <a:cs typeface="Nunito Sans"/>
                <a:sym typeface="Nunito Sans"/>
              </a:rPr>
              <a:t>Problem Statement</a:t>
            </a:r>
          </a:p>
          <a:p>
            <a:pPr marL="0" lvl="0" indent="0" algn="ctr" rtl="0">
              <a:spcBef>
                <a:spcPts val="0"/>
              </a:spcBef>
              <a:spcAft>
                <a:spcPts val="0"/>
              </a:spcAft>
              <a:buNone/>
            </a:pPr>
            <a:endParaRPr lang="en" sz="1600" b="1" dirty="0">
              <a:solidFill>
                <a:schemeClr val="accent5"/>
              </a:solidFill>
              <a:latin typeface="Times New Roman" panose="02020603050405020304" pitchFamily="18" charset="0"/>
              <a:ea typeface="Nunito Sans"/>
              <a:cs typeface="Times New Roman" panose="02020603050405020304" pitchFamily="18" charset="0"/>
              <a:sym typeface="Nunito Sans"/>
            </a:endParaRPr>
          </a:p>
          <a:p>
            <a:pPr algn="l"/>
            <a:r>
              <a:rPr lang="en-US" sz="1800" b="0" i="0" u="none" strike="noStrike" dirty="0">
                <a:solidFill>
                  <a:schemeClr val="tx1"/>
                </a:solidFill>
                <a:effectLst/>
                <a:latin typeface="Times New Roman" panose="02020603050405020304" pitchFamily="18" charset="0"/>
                <a:cs typeface="Times New Roman" panose="02020603050405020304" pitchFamily="18" charset="0"/>
              </a:rPr>
              <a:t>You are required to develop a web based or mobile application that can interphase with the microphone on the device and provide visual feedback to the user based on the word that was spoken.</a:t>
            </a:r>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r>
              <a:rPr lang="en-US" sz="1800" b="0" i="0" u="none" strike="noStrike" dirty="0">
                <a:solidFill>
                  <a:schemeClr val="tx1"/>
                </a:solidFill>
                <a:effectLst/>
                <a:latin typeface="Times New Roman" panose="02020603050405020304" pitchFamily="18" charset="0"/>
                <a:cs typeface="Times New Roman" panose="02020603050405020304" pitchFamily="18" charset="0"/>
              </a:rPr>
              <a:t>The model at a later stage is expected to run on an edge device with limited resources, you are expected to design the model in such a way that it can be deployed on a Raspberry Pi 3 or a STM32H747II.</a:t>
            </a:r>
            <a:endParaRPr lang="en-US" sz="1800" b="0" i="0" dirty="0">
              <a:solidFill>
                <a:schemeClr val="tx1"/>
              </a:solidFill>
              <a:effectLst/>
              <a:latin typeface="Times New Roman" panose="02020603050405020304" pitchFamily="18" charset="0"/>
              <a:cs typeface="Times New Roman" panose="02020603050405020304" pitchFamily="18" charset="0"/>
            </a:endParaRPr>
          </a:p>
          <a:p>
            <a:br>
              <a:rPr lang="en-US" sz="2800" dirty="0"/>
            </a:br>
            <a:br>
              <a:rPr lang="en-US" sz="2000" dirty="0"/>
            </a:br>
            <a:endParaRPr sz="1600" dirty="0">
              <a:solidFill>
                <a:schemeClr val="accent5"/>
              </a:solidFill>
              <a:latin typeface="Nunito Sans"/>
              <a:ea typeface="Nunito Sans"/>
              <a:cs typeface="Nunito Sans"/>
              <a:sym typeface="Nunito Sans"/>
            </a:endParaRPr>
          </a:p>
        </p:txBody>
      </p:sp>
      <p:sp>
        <p:nvSpPr>
          <p:cNvPr id="2" name="Rectangle 1">
            <a:extLst>
              <a:ext uri="{FF2B5EF4-FFF2-40B4-BE49-F238E27FC236}">
                <a16:creationId xmlns:a16="http://schemas.microsoft.com/office/drawing/2014/main" id="{AD6B9674-5D80-D8E2-C129-47E4C98C59A8}"/>
              </a:ext>
            </a:extLst>
          </p:cNvPr>
          <p:cNvSpPr/>
          <p:nvPr/>
        </p:nvSpPr>
        <p:spPr>
          <a:xfrm>
            <a:off x="143550" y="3324386"/>
            <a:ext cx="2684890" cy="161182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72" name="Google Shape;7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73" name="Google Shape;73;p15"/>
          <p:cNvSpPr txBox="1"/>
          <p:nvPr/>
        </p:nvSpPr>
        <p:spPr>
          <a:xfrm>
            <a:off x="3072000" y="320775"/>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Executive Summary</a:t>
            </a:r>
            <a:endParaRPr sz="1900">
              <a:latin typeface="Roboto Medium"/>
              <a:ea typeface="Roboto Medium"/>
              <a:cs typeface="Roboto Medium"/>
              <a:sym typeface="Roboto Medium"/>
            </a:endParaRPr>
          </a:p>
        </p:txBody>
      </p:sp>
      <p:pic>
        <p:nvPicPr>
          <p:cNvPr id="74" name="Google Shape;74;p15"/>
          <p:cNvPicPr preferRelativeResize="0"/>
          <p:nvPr/>
        </p:nvPicPr>
        <p:blipFill rotWithShape="1">
          <a:blip r:embed="rId4">
            <a:alphaModFix/>
          </a:blip>
          <a:srcRect l="3462" t="7799" r="87060" b="10098"/>
          <a:stretch/>
        </p:blipFill>
        <p:spPr>
          <a:xfrm>
            <a:off x="3123025" y="227900"/>
            <a:ext cx="324426" cy="708950"/>
          </a:xfrm>
          <a:prstGeom prst="rect">
            <a:avLst/>
          </a:prstGeom>
          <a:noFill/>
          <a:ln>
            <a:noFill/>
          </a:ln>
        </p:spPr>
      </p:pic>
      <p:pic>
        <p:nvPicPr>
          <p:cNvPr id="75" name="Google Shape;75;p15"/>
          <p:cNvPicPr preferRelativeResize="0"/>
          <p:nvPr/>
        </p:nvPicPr>
        <p:blipFill rotWithShape="1">
          <a:blip r:embed="rId4">
            <a:alphaModFix/>
          </a:blip>
          <a:srcRect l="3462" t="7799" r="87060" b="10098"/>
          <a:stretch/>
        </p:blipFill>
        <p:spPr>
          <a:xfrm flipH="1">
            <a:off x="5677250" y="227908"/>
            <a:ext cx="324426" cy="708950"/>
          </a:xfrm>
          <a:prstGeom prst="rect">
            <a:avLst/>
          </a:prstGeom>
          <a:noFill/>
          <a:ln>
            <a:noFill/>
          </a:ln>
        </p:spPr>
      </p:pic>
      <p:sp>
        <p:nvSpPr>
          <p:cNvPr id="76" name="Google Shape;76;p15"/>
          <p:cNvSpPr txBox="1"/>
          <p:nvPr/>
        </p:nvSpPr>
        <p:spPr>
          <a:xfrm>
            <a:off x="1534333" y="1070899"/>
            <a:ext cx="6447294" cy="333061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solidFill>
                  <a:schemeClr val="tx1"/>
                </a:solidFill>
                <a:latin typeface="Times New Roman" panose="02020603050405020304" pitchFamily="18" charset="0"/>
                <a:ea typeface="Nunito Sans"/>
                <a:cs typeface="Times New Roman" panose="02020603050405020304" pitchFamily="18" charset="0"/>
                <a:sym typeface="Nunito Sans"/>
              </a:rPr>
              <a:t>In response to the Touch-Free Interaction Challenge, our solution focuses on developing a web/mobile application with an embedded wake word detection model, designed for deployment on resource-constrained devices like Raspberry Pi 3 or STM32H747II. Leveraging a diverse dataset and advanced preprocessing techniques, the model is trained to recognize wake words ("door open," "door close," and "door stop") under varying environmental conditions. Notably, the model is optimized to operate within stringent resource constraints, consuming under 8MB of RAM and 16MB of ROM. The intuitive application enables users to record audio via the device's microphone, providing real-time visual feedback based on detected wake words. The judging criteria encompass model performance on an unknown dataset, resource utilization proof, and user experience quality. Additionally, an optional object recognition feature identifies and maps objects in images, enhancing the application's versatility. Comprehensive documentation accompanies the solution, offering insights into development, AI implementation, and user instructions, ensuring a holistic understanding of the project.</a:t>
            </a:r>
            <a:endParaRPr dirty="0">
              <a:solidFill>
                <a:schemeClr val="tx1"/>
              </a:solidFill>
              <a:latin typeface="Times New Roman" panose="02020603050405020304" pitchFamily="18" charset="0"/>
              <a:ea typeface="Nunito Sans"/>
              <a:cs typeface="Times New Roman" panose="02020603050405020304" pitchFamily="18" charset="0"/>
              <a:sym typeface="Nunito Sans"/>
            </a:endParaRPr>
          </a:p>
          <a:p>
            <a:pPr marL="0" lvl="0" indent="0" algn="l" rtl="0">
              <a:spcBef>
                <a:spcPts val="0"/>
              </a:spcBef>
              <a:spcAft>
                <a:spcPts val="0"/>
              </a:spcAft>
              <a:buClr>
                <a:schemeClr val="dk1"/>
              </a:buClr>
              <a:buSzPts val="1100"/>
              <a:buFont typeface="Arial"/>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3" name="Google Shape;83;p16"/>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Solution Overview</a:t>
            </a:r>
            <a:endParaRPr sz="1900">
              <a:latin typeface="Roboto Medium"/>
              <a:ea typeface="Roboto Medium"/>
              <a:cs typeface="Roboto Medium"/>
              <a:sym typeface="Roboto Medium"/>
            </a:endParaRPr>
          </a:p>
        </p:txBody>
      </p:sp>
      <p:pic>
        <p:nvPicPr>
          <p:cNvPr id="84" name="Google Shape;84;p16"/>
          <p:cNvPicPr preferRelativeResize="0"/>
          <p:nvPr/>
        </p:nvPicPr>
        <p:blipFill rotWithShape="1">
          <a:blip r:embed="rId4">
            <a:alphaModFix/>
          </a:blip>
          <a:srcRect l="3462" t="7799" r="87060" b="10098"/>
          <a:stretch/>
        </p:blipFill>
        <p:spPr>
          <a:xfrm>
            <a:off x="3123025" y="173175"/>
            <a:ext cx="324426" cy="708950"/>
          </a:xfrm>
          <a:prstGeom prst="rect">
            <a:avLst/>
          </a:prstGeom>
          <a:noFill/>
          <a:ln>
            <a:noFill/>
          </a:ln>
        </p:spPr>
      </p:pic>
      <p:pic>
        <p:nvPicPr>
          <p:cNvPr id="85" name="Google Shape;85;p16"/>
          <p:cNvPicPr preferRelativeResize="0"/>
          <p:nvPr/>
        </p:nvPicPr>
        <p:blipFill rotWithShape="1">
          <a:blip r:embed="rId4">
            <a:alphaModFix/>
          </a:blip>
          <a:srcRect l="3462" t="7799" r="87060" b="10098"/>
          <a:stretch/>
        </p:blipFill>
        <p:spPr>
          <a:xfrm flipH="1">
            <a:off x="5677250" y="173183"/>
            <a:ext cx="324426" cy="708950"/>
          </a:xfrm>
          <a:prstGeom prst="rect">
            <a:avLst/>
          </a:prstGeom>
          <a:noFill/>
          <a:ln>
            <a:noFill/>
          </a:ln>
        </p:spPr>
      </p:pic>
      <p:sp>
        <p:nvSpPr>
          <p:cNvPr id="86" name="Google Shape;86;p16"/>
          <p:cNvSpPr txBox="1"/>
          <p:nvPr/>
        </p:nvSpPr>
        <p:spPr>
          <a:xfrm>
            <a:off x="790414" y="1324114"/>
            <a:ext cx="7268705" cy="284493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The goal: </a:t>
            </a:r>
            <a:r>
              <a:rPr lang="en-US" i="0" dirty="0">
                <a:solidFill>
                  <a:schemeClr val="tx1"/>
                </a:solidFill>
                <a:effectLst/>
                <a:latin typeface="Times New Roman" panose="02020603050405020304" pitchFamily="18" charset="0"/>
                <a:cs typeface="Times New Roman" panose="02020603050405020304" pitchFamily="18" charset="0"/>
              </a:rPr>
              <a:t>Creation of a responsive and accurate wake word detection system.</a:t>
            </a:r>
          </a:p>
          <a:p>
            <a:pPr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Emphasize integration with web-based or mobile applications.</a:t>
            </a:r>
          </a:p>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Key Components:</a:t>
            </a:r>
          </a:p>
          <a:p>
            <a:pPr marL="742950" lvl="1" indent="-285750"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LSTM Algorithm: Enhances learning for superior accuracy.</a:t>
            </a:r>
          </a:p>
          <a:p>
            <a:pPr marL="742950" lvl="1" indent="-285750"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Spectrograms: Effective audio representation.(74%)</a:t>
            </a:r>
          </a:p>
          <a:p>
            <a:pPr marL="742950" lvl="1" indent="-285750" algn="l">
              <a:buFont typeface="Arial" panose="020B0604020202020204" pitchFamily="34" charset="0"/>
              <a:buChar char="•"/>
            </a:pPr>
            <a:r>
              <a:rPr lang="en-IN" b="0" i="0" dirty="0">
                <a:solidFill>
                  <a:schemeClr val="tx1"/>
                </a:solidFill>
                <a:effectLst/>
                <a:latin typeface="Times New Roman" panose="02020603050405020304" pitchFamily="18" charset="0"/>
                <a:cs typeface="Times New Roman" panose="02020603050405020304" pitchFamily="18" charset="0"/>
              </a:rPr>
              <a:t>Mel Frequency Cepstral Coefficients(</a:t>
            </a:r>
            <a:r>
              <a:rPr lang="en-IN" b="0" i="0" dirty="0" err="1">
                <a:solidFill>
                  <a:schemeClr val="tx1"/>
                </a:solidFill>
                <a:effectLst/>
                <a:latin typeface="Times New Roman" panose="02020603050405020304" pitchFamily="18" charset="0"/>
                <a:cs typeface="Times New Roman" panose="02020603050405020304" pitchFamily="18" charset="0"/>
              </a:rPr>
              <a:t>Mfcc</a:t>
            </a:r>
            <a:r>
              <a:rPr lang="en-IN" b="0" i="0" dirty="0">
                <a:solidFill>
                  <a:schemeClr val="tx1"/>
                </a:solidFill>
                <a:effectLst/>
                <a:latin typeface="Times New Roman" panose="02020603050405020304" pitchFamily="18" charset="0"/>
                <a:cs typeface="Times New Roman" panose="02020603050405020304" pitchFamily="18" charset="0"/>
              </a:rPr>
              <a:t>)(95%)</a:t>
            </a:r>
            <a:endParaRPr lang="en-US"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i="0" dirty="0" err="1">
                <a:solidFill>
                  <a:schemeClr val="tx1"/>
                </a:solidFill>
                <a:effectLst/>
                <a:latin typeface="Times New Roman" panose="02020603050405020304" pitchFamily="18" charset="0"/>
                <a:cs typeface="Times New Roman" panose="02020603050405020304" pitchFamily="18" charset="0"/>
              </a:rPr>
              <a:t>Librosa</a:t>
            </a:r>
            <a:r>
              <a:rPr lang="en-US" i="0" dirty="0">
                <a:solidFill>
                  <a:schemeClr val="tx1"/>
                </a:solidFill>
                <a:effectLst/>
                <a:latin typeface="Times New Roman" panose="02020603050405020304" pitchFamily="18" charset="0"/>
                <a:cs typeface="Times New Roman" panose="02020603050405020304" pitchFamily="18" charset="0"/>
              </a:rPr>
              <a:t>: Enables advanced audio processing.</a:t>
            </a:r>
          </a:p>
          <a:p>
            <a:pPr algn="l">
              <a:buFont typeface="Arial" panose="020B0604020202020204" pitchFamily="34" charset="0"/>
              <a:buChar char="•"/>
            </a:pPr>
            <a:r>
              <a:rPr lang="en-US" b="1" i="0" dirty="0">
                <a:solidFill>
                  <a:schemeClr val="tx1"/>
                </a:solidFill>
                <a:effectLst/>
                <a:latin typeface="Times New Roman" panose="02020603050405020304" pitchFamily="18" charset="0"/>
                <a:cs typeface="Times New Roman" panose="02020603050405020304" pitchFamily="18" charset="0"/>
              </a:rPr>
              <a:t>Technology Stack:</a:t>
            </a:r>
          </a:p>
          <a:p>
            <a:pPr marL="742950" lvl="1" indent="-285750"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Backend: Flask API, Python, Pandas, NumPy, Scikit-learn.</a:t>
            </a:r>
          </a:p>
          <a:p>
            <a:pPr marL="742950" lvl="1" indent="-285750"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ML Model: LSTM-based for sequence modeling.</a:t>
            </a:r>
          </a:p>
          <a:p>
            <a:pPr marL="742950" lvl="1" indent="-285750" algn="l">
              <a:buFont typeface="Arial" panose="020B0604020202020204" pitchFamily="34" charset="0"/>
              <a:buChar char="•"/>
            </a:pPr>
            <a:r>
              <a:rPr lang="en-US" i="0" dirty="0">
                <a:solidFill>
                  <a:schemeClr val="tx1"/>
                </a:solidFill>
                <a:effectLst/>
                <a:latin typeface="Times New Roman" panose="02020603050405020304" pitchFamily="18" charset="0"/>
                <a:cs typeface="Times New Roman" panose="02020603050405020304" pitchFamily="18" charset="0"/>
              </a:rPr>
              <a:t>Flask API: Connects backend to the frontend for seamless communication</a:t>
            </a:r>
          </a:p>
          <a:p>
            <a:pPr algn="l"/>
            <a:r>
              <a:rPr lang="en-US" b="0" i="0" dirty="0">
                <a:solidFill>
                  <a:schemeClr val="tx1"/>
                </a:solidFill>
                <a:effectLst/>
                <a:latin typeface="Times New Roman" panose="02020603050405020304" pitchFamily="18" charset="0"/>
                <a:cs typeface="Times New Roman" panose="02020603050405020304" pitchFamily="18" charset="0"/>
              </a:rPr>
              <a:t>.</a:t>
            </a:r>
          </a:p>
          <a:p>
            <a:pPr algn="l"/>
            <a:endParaRPr lang="en-IN" sz="1800" b="0" i="0" dirty="0">
              <a:solidFill>
                <a:schemeClr val="tx1"/>
              </a:solidFill>
              <a:effectLst/>
              <a:latin typeface="Times New Roman" panose="02020603050405020304" pitchFamily="18" charset="0"/>
              <a:cs typeface="Times New Roman" panose="02020603050405020304" pitchFamily="18" charset="0"/>
            </a:endParaRPr>
          </a:p>
          <a:p>
            <a:pPr algn="l"/>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83" name="Google Shape;83;p16"/>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Solution Overview</a:t>
            </a:r>
            <a:endParaRPr sz="1900">
              <a:latin typeface="Roboto Medium"/>
              <a:ea typeface="Roboto Medium"/>
              <a:cs typeface="Roboto Medium"/>
              <a:sym typeface="Roboto Medium"/>
            </a:endParaRPr>
          </a:p>
        </p:txBody>
      </p:sp>
      <p:pic>
        <p:nvPicPr>
          <p:cNvPr id="84" name="Google Shape;84;p16"/>
          <p:cNvPicPr preferRelativeResize="0"/>
          <p:nvPr/>
        </p:nvPicPr>
        <p:blipFill rotWithShape="1">
          <a:blip r:embed="rId4">
            <a:alphaModFix/>
          </a:blip>
          <a:srcRect l="3462" t="7799" r="87060" b="10098"/>
          <a:stretch/>
        </p:blipFill>
        <p:spPr>
          <a:xfrm>
            <a:off x="3123025" y="173175"/>
            <a:ext cx="324426" cy="708950"/>
          </a:xfrm>
          <a:prstGeom prst="rect">
            <a:avLst/>
          </a:prstGeom>
          <a:noFill/>
          <a:ln>
            <a:noFill/>
          </a:ln>
        </p:spPr>
      </p:pic>
      <p:pic>
        <p:nvPicPr>
          <p:cNvPr id="85" name="Google Shape;85;p16"/>
          <p:cNvPicPr preferRelativeResize="0"/>
          <p:nvPr/>
        </p:nvPicPr>
        <p:blipFill rotWithShape="1">
          <a:blip r:embed="rId4">
            <a:alphaModFix/>
          </a:blip>
          <a:srcRect l="3462" t="7799" r="87060" b="10098"/>
          <a:stretch/>
        </p:blipFill>
        <p:spPr>
          <a:xfrm flipH="1">
            <a:off x="5677250" y="173183"/>
            <a:ext cx="324426" cy="708950"/>
          </a:xfrm>
          <a:prstGeom prst="rect">
            <a:avLst/>
          </a:prstGeom>
          <a:noFill/>
          <a:ln>
            <a:noFill/>
          </a:ln>
        </p:spPr>
      </p:pic>
      <p:sp>
        <p:nvSpPr>
          <p:cNvPr id="86" name="Google Shape;86;p16"/>
          <p:cNvSpPr txBox="1"/>
          <p:nvPr/>
        </p:nvSpPr>
        <p:spPr>
          <a:xfrm>
            <a:off x="743919" y="835917"/>
            <a:ext cx="7268705" cy="2844930"/>
          </a:xfrm>
          <a:prstGeom prst="rect">
            <a:avLst/>
          </a:prstGeom>
          <a:noFill/>
          <a:ln>
            <a:noFill/>
          </a:ln>
        </p:spPr>
        <p:txBody>
          <a:bodyPr spcFirstLastPara="1" wrap="square" lIns="91425" tIns="91425" rIns="91425" bIns="91425" anchor="t" anchorCtr="0">
            <a:noAutofit/>
          </a:bodyPr>
          <a:lstStyle/>
          <a:p>
            <a:pPr algn="l"/>
            <a:r>
              <a:rPr lang="en-US" sz="1200" b="1" i="0" dirty="0">
                <a:solidFill>
                  <a:schemeClr val="tx1"/>
                </a:solidFill>
                <a:effectLst/>
                <a:latin typeface="Times New Roman" panose="02020603050405020304" pitchFamily="18" charset="0"/>
                <a:cs typeface="Times New Roman" panose="02020603050405020304" pitchFamily="18" charset="0"/>
              </a:rPr>
              <a:t>Steps: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User Interaction:</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User engages with the touch-free interface, initiating voice commands.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Audio Capture: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The system captures audio input from the user in real-time.</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Speech Recognition:</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Web Speech API recognizes speech, providing interim and final results.</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LSTM Model Inference: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The audio data is preprocessed, converting it into </a:t>
            </a:r>
            <a:r>
              <a:rPr lang="en-US" sz="1200" dirty="0" err="1">
                <a:solidFill>
                  <a:schemeClr val="tx1"/>
                </a:solidFill>
                <a:latin typeface="Times New Roman" panose="02020603050405020304" pitchFamily="18" charset="0"/>
                <a:cs typeface="Times New Roman" panose="02020603050405020304" pitchFamily="18" charset="0"/>
              </a:rPr>
              <a:t>Mfcc’s</a:t>
            </a:r>
            <a:r>
              <a:rPr lang="en-US" sz="1200" dirty="0">
                <a:solidFill>
                  <a:schemeClr val="tx1"/>
                </a:solidFill>
                <a:latin typeface="Times New Roman" panose="02020603050405020304" pitchFamily="18" charset="0"/>
                <a:cs typeface="Times New Roman" panose="02020603050405020304" pitchFamily="18" charset="0"/>
              </a:rPr>
              <a:t>.</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LSTM model, trained for sequence modeling, performs wake word detection.</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GIF Display:</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Detected wake words trigger the display of corresponding GIFs.</a:t>
            </a: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Enhances user engagement and provides visual feedback.</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Flask API Integration:</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Flask API seamlessly connects the frontend and backend components.</a:t>
            </a: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Enables efficient communication and data transfer.</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User Feedback:</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Recognized text and displayed GIFs provide feedback to the user.</a:t>
            </a:r>
          </a:p>
          <a:p>
            <a:pPr marL="742950" lvl="1" indent="-285750" algn="l">
              <a:buFont typeface="+mj-lt"/>
              <a:buAutoNum type="arabicPeriod"/>
            </a:pPr>
            <a:r>
              <a:rPr lang="en-US" sz="1200" b="0" i="0" dirty="0">
                <a:solidFill>
                  <a:schemeClr val="tx1"/>
                </a:solidFill>
                <a:effectLst/>
                <a:latin typeface="Times New Roman" panose="02020603050405020304" pitchFamily="18" charset="0"/>
                <a:cs typeface="Times New Roman" panose="02020603050405020304" pitchFamily="18" charset="0"/>
              </a:rPr>
              <a:t>Enhances the overall user experience.</a:t>
            </a:r>
          </a:p>
          <a:p>
            <a:pPr algn="l">
              <a:buFont typeface="+mj-lt"/>
              <a:buAutoNum type="arabicPeriod"/>
            </a:pPr>
            <a:r>
              <a:rPr lang="en-US" sz="1200" b="1" i="0" dirty="0">
                <a:solidFill>
                  <a:schemeClr val="tx1"/>
                </a:solidFill>
                <a:effectLst/>
                <a:latin typeface="Times New Roman" panose="02020603050405020304" pitchFamily="18" charset="0"/>
                <a:cs typeface="Times New Roman" panose="02020603050405020304" pitchFamily="18" charset="0"/>
              </a:rPr>
              <a:t>Continuous Recognition:</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The system continuously recognizes speech, creating an ongoing touch-free interaction.</a:t>
            </a:r>
          </a:p>
          <a:p>
            <a:pPr algn="l"/>
            <a:endParaRPr lang="en-IN" sz="1800" b="0" i="0" dirty="0">
              <a:solidFill>
                <a:schemeClr val="tx1"/>
              </a:solidFill>
              <a:effectLst/>
              <a:latin typeface="Times New Roman" panose="02020603050405020304" pitchFamily="18" charset="0"/>
              <a:cs typeface="Times New Roman" panose="02020603050405020304" pitchFamily="18" charset="0"/>
            </a:endParaRPr>
          </a:p>
          <a:p>
            <a:pPr algn="l"/>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extLst>
      <p:ext uri="{BB962C8B-B14F-4D97-AF65-F5344CB8AC3E}">
        <p14:creationId xmlns:p14="http://schemas.microsoft.com/office/powerpoint/2010/main" val="4277225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83" name="Google Shape;83;p16"/>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Solution Overview</a:t>
            </a:r>
            <a:endParaRPr sz="1900">
              <a:latin typeface="Roboto Medium"/>
              <a:ea typeface="Roboto Medium"/>
              <a:cs typeface="Roboto Medium"/>
              <a:sym typeface="Roboto Medium"/>
            </a:endParaRPr>
          </a:p>
        </p:txBody>
      </p:sp>
      <p:pic>
        <p:nvPicPr>
          <p:cNvPr id="84" name="Google Shape;84;p16"/>
          <p:cNvPicPr preferRelativeResize="0"/>
          <p:nvPr/>
        </p:nvPicPr>
        <p:blipFill rotWithShape="1">
          <a:blip r:embed="rId4">
            <a:alphaModFix/>
          </a:blip>
          <a:srcRect l="3462" t="7799" r="87060" b="10098"/>
          <a:stretch/>
        </p:blipFill>
        <p:spPr>
          <a:xfrm>
            <a:off x="3123025" y="173175"/>
            <a:ext cx="324426" cy="708950"/>
          </a:xfrm>
          <a:prstGeom prst="rect">
            <a:avLst/>
          </a:prstGeom>
          <a:noFill/>
          <a:ln>
            <a:noFill/>
          </a:ln>
        </p:spPr>
      </p:pic>
      <p:pic>
        <p:nvPicPr>
          <p:cNvPr id="85" name="Google Shape;85;p16"/>
          <p:cNvPicPr preferRelativeResize="0"/>
          <p:nvPr/>
        </p:nvPicPr>
        <p:blipFill rotWithShape="1">
          <a:blip r:embed="rId4">
            <a:alphaModFix/>
          </a:blip>
          <a:srcRect l="3462" t="7799" r="87060" b="10098"/>
          <a:stretch/>
        </p:blipFill>
        <p:spPr>
          <a:xfrm flipH="1">
            <a:off x="5677250" y="173183"/>
            <a:ext cx="324426" cy="708950"/>
          </a:xfrm>
          <a:prstGeom prst="rect">
            <a:avLst/>
          </a:prstGeom>
          <a:noFill/>
          <a:ln>
            <a:noFill/>
          </a:ln>
        </p:spPr>
      </p:pic>
      <p:sp>
        <p:nvSpPr>
          <p:cNvPr id="86" name="Google Shape;86;p16"/>
          <p:cNvSpPr txBox="1"/>
          <p:nvPr/>
        </p:nvSpPr>
        <p:spPr>
          <a:xfrm>
            <a:off x="743919" y="1070899"/>
            <a:ext cx="7408189" cy="3592318"/>
          </a:xfrm>
          <a:prstGeom prst="rect">
            <a:avLst/>
          </a:prstGeom>
          <a:noFill/>
          <a:ln>
            <a:noFill/>
          </a:ln>
        </p:spPr>
        <p:txBody>
          <a:bodyPr spcFirstLastPara="1" wrap="square" lIns="91425" tIns="91425" rIns="91425" bIns="91425" anchor="t" anchorCtr="0">
            <a:noAutofit/>
          </a:bodyPr>
          <a:lstStyle/>
          <a:p>
            <a:pPr algn="l"/>
            <a:r>
              <a:rPr lang="en-US" sz="1800" b="1" i="0" dirty="0">
                <a:solidFill>
                  <a:schemeClr val="tx1"/>
                </a:solidFill>
                <a:effectLst/>
                <a:latin typeface="Söhne"/>
              </a:rPr>
              <a:t>Web-Based Trigger Word Detection Interface</a:t>
            </a:r>
            <a:endParaRPr lang="en-US" sz="1800" b="0" i="0" dirty="0">
              <a:solidFill>
                <a:schemeClr val="tx1"/>
              </a:solidFill>
              <a:effectLst/>
              <a:latin typeface="Söhne"/>
            </a:endParaRPr>
          </a:p>
          <a:p>
            <a:pPr algn="l"/>
            <a:r>
              <a:rPr lang="en-US" sz="1800" b="0" i="0" dirty="0">
                <a:solidFill>
                  <a:schemeClr val="tx1"/>
                </a:solidFill>
                <a:effectLst/>
                <a:latin typeface="Söhne"/>
              </a:rPr>
              <a:t>The web interface for Trigger Word Detection (TWD) provides a user-friendly experience, incorporating speech recognition and responsive visual elements.</a:t>
            </a:r>
          </a:p>
          <a:p>
            <a:pPr algn="l"/>
            <a:endParaRPr lang="en-US" sz="1600" dirty="0">
              <a:solidFill>
                <a:schemeClr val="tx1"/>
              </a:solidFill>
              <a:latin typeface="Söhne"/>
            </a:endParaRPr>
          </a:p>
          <a:p>
            <a:pPr algn="l">
              <a:buFont typeface="+mj-lt"/>
              <a:buAutoNum type="arabicPeriod"/>
            </a:pPr>
            <a:r>
              <a:rPr lang="en-IN" sz="1800" b="1" i="0" dirty="0">
                <a:solidFill>
                  <a:schemeClr val="tx1"/>
                </a:solidFill>
                <a:effectLst/>
                <a:latin typeface="Times New Roman" panose="02020603050405020304" pitchFamily="18" charset="0"/>
                <a:cs typeface="Times New Roman" panose="02020603050405020304" pitchFamily="18" charset="0"/>
              </a:rPr>
              <a:t>Voice Recognition:</a:t>
            </a:r>
            <a:r>
              <a:rPr lang="en-IN" sz="1800" b="0" i="0" dirty="0">
                <a:solidFill>
                  <a:schemeClr val="tx1"/>
                </a:solidFill>
                <a:effectLst/>
                <a:latin typeface="Times New Roman" panose="02020603050405020304" pitchFamily="18" charset="0"/>
                <a:cs typeface="Times New Roman" panose="02020603050405020304" pitchFamily="18" charset="0"/>
              </a:rPr>
              <a:t> Utilizes the Web Speech API for real-time voice recognition.</a:t>
            </a:r>
          </a:p>
          <a:p>
            <a:pPr algn="l">
              <a:buFont typeface="+mj-lt"/>
              <a:buAutoNum type="arabicPeriod"/>
            </a:pPr>
            <a:r>
              <a:rPr lang="en-IN" sz="1800" b="1" i="0" dirty="0">
                <a:solidFill>
                  <a:schemeClr val="tx1"/>
                </a:solidFill>
                <a:effectLst/>
                <a:latin typeface="Times New Roman" panose="02020603050405020304" pitchFamily="18" charset="0"/>
                <a:cs typeface="Times New Roman" panose="02020603050405020304" pitchFamily="18" charset="0"/>
              </a:rPr>
              <a:t>Dynamic Text Display:</a:t>
            </a:r>
            <a:r>
              <a:rPr lang="en-IN" sz="1800" b="0" i="0" dirty="0">
                <a:solidFill>
                  <a:schemeClr val="tx1"/>
                </a:solidFill>
                <a:effectLst/>
                <a:latin typeface="Times New Roman" panose="02020603050405020304" pitchFamily="18" charset="0"/>
                <a:cs typeface="Times New Roman" panose="02020603050405020304" pitchFamily="18" charset="0"/>
              </a:rPr>
              <a:t> Renders recognized text with smooth transitions for a polished user interface.</a:t>
            </a:r>
          </a:p>
          <a:p>
            <a:pPr algn="l">
              <a:buFont typeface="+mj-lt"/>
              <a:buAutoNum type="arabicPeriod"/>
            </a:pPr>
            <a:r>
              <a:rPr lang="en-IN" sz="1800" b="1" i="0" dirty="0">
                <a:solidFill>
                  <a:schemeClr val="tx1"/>
                </a:solidFill>
                <a:effectLst/>
                <a:latin typeface="Times New Roman" panose="02020603050405020304" pitchFamily="18" charset="0"/>
                <a:cs typeface="Times New Roman" panose="02020603050405020304" pitchFamily="18" charset="0"/>
              </a:rPr>
              <a:t>Animated Feedback:</a:t>
            </a:r>
            <a:r>
              <a:rPr lang="en-IN" sz="1800" b="0" i="0" dirty="0">
                <a:solidFill>
                  <a:schemeClr val="tx1"/>
                </a:solidFill>
                <a:effectLst/>
                <a:latin typeface="Times New Roman" panose="02020603050405020304" pitchFamily="18" charset="0"/>
                <a:cs typeface="Times New Roman" panose="02020603050405020304" pitchFamily="18" charset="0"/>
              </a:rPr>
              <a:t> Displays corresponding GIF animations based on detected trigger phrases, enhancing user engagement.</a:t>
            </a:r>
          </a:p>
          <a:p>
            <a:pPr algn="l"/>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extLst>
      <p:ext uri="{BB962C8B-B14F-4D97-AF65-F5344CB8AC3E}">
        <p14:creationId xmlns:p14="http://schemas.microsoft.com/office/powerpoint/2010/main" val="395462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82" name="Google Shape;8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83" name="Google Shape;83;p16"/>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Solution Overview</a:t>
            </a:r>
            <a:endParaRPr sz="1900">
              <a:latin typeface="Roboto Medium"/>
              <a:ea typeface="Roboto Medium"/>
              <a:cs typeface="Roboto Medium"/>
              <a:sym typeface="Roboto Medium"/>
            </a:endParaRPr>
          </a:p>
        </p:txBody>
      </p:sp>
      <p:pic>
        <p:nvPicPr>
          <p:cNvPr id="84" name="Google Shape;84;p16"/>
          <p:cNvPicPr preferRelativeResize="0"/>
          <p:nvPr/>
        </p:nvPicPr>
        <p:blipFill rotWithShape="1">
          <a:blip r:embed="rId4">
            <a:alphaModFix/>
          </a:blip>
          <a:srcRect l="3462" t="7799" r="87060" b="10098"/>
          <a:stretch/>
        </p:blipFill>
        <p:spPr>
          <a:xfrm>
            <a:off x="3123025" y="173175"/>
            <a:ext cx="324426" cy="708950"/>
          </a:xfrm>
          <a:prstGeom prst="rect">
            <a:avLst/>
          </a:prstGeom>
          <a:noFill/>
          <a:ln>
            <a:noFill/>
          </a:ln>
        </p:spPr>
      </p:pic>
      <p:pic>
        <p:nvPicPr>
          <p:cNvPr id="85" name="Google Shape;85;p16"/>
          <p:cNvPicPr preferRelativeResize="0"/>
          <p:nvPr/>
        </p:nvPicPr>
        <p:blipFill rotWithShape="1">
          <a:blip r:embed="rId4">
            <a:alphaModFix/>
          </a:blip>
          <a:srcRect l="3462" t="7799" r="87060" b="10098"/>
          <a:stretch/>
        </p:blipFill>
        <p:spPr>
          <a:xfrm flipH="1">
            <a:off x="5677250" y="173183"/>
            <a:ext cx="324426" cy="708950"/>
          </a:xfrm>
          <a:prstGeom prst="rect">
            <a:avLst/>
          </a:prstGeom>
          <a:noFill/>
          <a:ln>
            <a:noFill/>
          </a:ln>
        </p:spPr>
      </p:pic>
      <p:sp>
        <p:nvSpPr>
          <p:cNvPr id="86" name="Google Shape;86;p16"/>
          <p:cNvSpPr txBox="1"/>
          <p:nvPr/>
        </p:nvSpPr>
        <p:spPr>
          <a:xfrm>
            <a:off x="743919" y="1070899"/>
            <a:ext cx="7408189" cy="3592318"/>
          </a:xfrm>
          <a:prstGeom prst="rect">
            <a:avLst/>
          </a:prstGeom>
          <a:noFill/>
          <a:ln>
            <a:noFill/>
          </a:ln>
        </p:spPr>
        <p:txBody>
          <a:bodyPr spcFirstLastPara="1" wrap="square" lIns="91425" tIns="91425" rIns="91425" bIns="91425" anchor="t" anchorCtr="0">
            <a:noAutofit/>
          </a:bodyPr>
          <a:lstStyle/>
          <a:p>
            <a:pPr algn="l"/>
            <a:r>
              <a:rPr lang="en-US" sz="1800" b="1" i="0" dirty="0">
                <a:solidFill>
                  <a:schemeClr val="tx1"/>
                </a:solidFill>
                <a:effectLst/>
                <a:latin typeface="Times New Roman" panose="02020603050405020304" pitchFamily="18" charset="0"/>
                <a:cs typeface="Times New Roman" panose="02020603050405020304" pitchFamily="18" charset="0"/>
              </a:rPr>
              <a:t>How It Works:</a:t>
            </a:r>
          </a:p>
          <a:p>
            <a:pPr algn="l"/>
            <a:endParaRPr lang="en-US" sz="1800" b="0" i="0" dirty="0">
              <a:solidFill>
                <a:schemeClr val="tx1"/>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Initialization:</a:t>
            </a:r>
            <a:r>
              <a:rPr lang="en-US" sz="1800" b="0" i="0" dirty="0">
                <a:solidFill>
                  <a:schemeClr val="tx1"/>
                </a:solidFill>
                <a:effectLst/>
                <a:latin typeface="Times New Roman" panose="02020603050405020304" pitchFamily="18" charset="0"/>
                <a:cs typeface="Times New Roman" panose="02020603050405020304" pitchFamily="18" charset="0"/>
              </a:rPr>
              <a:t> Upon page load, the voice recognition system is initiated.</a:t>
            </a:r>
          </a:p>
          <a:p>
            <a:pPr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Speech Recognition:</a:t>
            </a:r>
            <a:r>
              <a:rPr lang="en-US" sz="1800" b="0" i="0" dirty="0">
                <a:solidFill>
                  <a:schemeClr val="tx1"/>
                </a:solidFill>
                <a:effectLst/>
                <a:latin typeface="Times New Roman" panose="02020603050405020304" pitchFamily="18" charset="0"/>
                <a:cs typeface="Times New Roman" panose="02020603050405020304" pitchFamily="18" charset="0"/>
              </a:rPr>
              <a:t> Listens for voice input, differentiating between interim and final results.</a:t>
            </a:r>
          </a:p>
          <a:p>
            <a:pPr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Text Display:</a:t>
            </a:r>
            <a:r>
              <a:rPr lang="en-US" sz="1800" b="0" i="0" dirty="0">
                <a:solidFill>
                  <a:schemeClr val="tx1"/>
                </a:solidFill>
                <a:effectLst/>
                <a:latin typeface="Times New Roman" panose="02020603050405020304" pitchFamily="18" charset="0"/>
                <a:cs typeface="Times New Roman" panose="02020603050405020304" pitchFamily="18" charset="0"/>
              </a:rPr>
              <a:t> Dynamically updates the recognized text in the designated area.</a:t>
            </a:r>
          </a:p>
          <a:p>
            <a:pPr algn="l">
              <a:buFont typeface="+mj-lt"/>
              <a:buAutoNum type="arabicPeriod"/>
            </a:pPr>
            <a:r>
              <a:rPr lang="en-US" sz="1800" b="1" i="0" dirty="0">
                <a:solidFill>
                  <a:schemeClr val="tx1"/>
                </a:solidFill>
                <a:effectLst/>
                <a:latin typeface="Times New Roman" panose="02020603050405020304" pitchFamily="18" charset="0"/>
                <a:cs typeface="Times New Roman" panose="02020603050405020304" pitchFamily="18" charset="0"/>
              </a:rPr>
              <a:t>GIF Feedback:</a:t>
            </a:r>
            <a:r>
              <a:rPr lang="en-US" sz="1800" b="0" i="0" dirty="0">
                <a:solidFill>
                  <a:schemeClr val="tx1"/>
                </a:solidFill>
                <a:effectLst/>
                <a:latin typeface="Times New Roman" panose="02020603050405020304" pitchFamily="18" charset="0"/>
                <a:cs typeface="Times New Roman" panose="02020603050405020304" pitchFamily="18" charset="0"/>
              </a:rPr>
              <a:t> Matches recognized phrases to predefined actions, triggering corresponding GIF animations for a responsive and interactive interface.</a:t>
            </a:r>
          </a:p>
          <a:p>
            <a:pPr algn="l"/>
            <a:endParaRPr lang="en-US" sz="1600" b="0" i="0" dirty="0">
              <a:solidFill>
                <a:schemeClr val="tx1"/>
              </a:solidFill>
              <a:effectLst/>
              <a:latin typeface="Söhne"/>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spTree>
    <p:extLst>
      <p:ext uri="{BB962C8B-B14F-4D97-AF65-F5344CB8AC3E}">
        <p14:creationId xmlns:p14="http://schemas.microsoft.com/office/powerpoint/2010/main" val="5752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7"/>
          <p:cNvPicPr preferRelativeResize="0"/>
          <p:nvPr/>
        </p:nvPicPr>
        <p:blipFill>
          <a:blip r:embed="rId3">
            <a:alphaModFix/>
          </a:blip>
          <a:stretch>
            <a:fillRect/>
          </a:stretch>
        </p:blipFill>
        <p:spPr>
          <a:xfrm>
            <a:off x="143550" y="119900"/>
            <a:ext cx="1134750" cy="331925"/>
          </a:xfrm>
          <a:prstGeom prst="rect">
            <a:avLst/>
          </a:prstGeom>
          <a:noFill/>
          <a:ln>
            <a:noFill/>
          </a:ln>
        </p:spPr>
      </p:pic>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93" name="Google Shape;93;p17"/>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dirty="0">
                <a:latin typeface="Roboto Medium"/>
                <a:ea typeface="Roboto Medium"/>
                <a:cs typeface="Roboto Medium"/>
                <a:sym typeface="Roboto Medium"/>
              </a:rPr>
              <a:t>Flow Chart</a:t>
            </a:r>
            <a:endParaRPr sz="1900" dirty="0">
              <a:latin typeface="Roboto Medium"/>
              <a:ea typeface="Roboto Medium"/>
              <a:cs typeface="Roboto Medium"/>
              <a:sym typeface="Roboto Medium"/>
            </a:endParaRPr>
          </a:p>
        </p:txBody>
      </p:sp>
      <p:pic>
        <p:nvPicPr>
          <p:cNvPr id="94" name="Google Shape;94;p17"/>
          <p:cNvPicPr preferRelativeResize="0"/>
          <p:nvPr/>
        </p:nvPicPr>
        <p:blipFill rotWithShape="1">
          <a:blip r:embed="rId4">
            <a:alphaModFix/>
          </a:blip>
          <a:srcRect l="3462" t="7799" r="87060" b="10098"/>
          <a:stretch/>
        </p:blipFill>
        <p:spPr>
          <a:xfrm>
            <a:off x="3435700" y="173175"/>
            <a:ext cx="324426" cy="708950"/>
          </a:xfrm>
          <a:prstGeom prst="rect">
            <a:avLst/>
          </a:prstGeom>
          <a:noFill/>
          <a:ln>
            <a:noFill/>
          </a:ln>
        </p:spPr>
      </p:pic>
      <p:pic>
        <p:nvPicPr>
          <p:cNvPr id="95" name="Google Shape;95;p17"/>
          <p:cNvPicPr preferRelativeResize="0"/>
          <p:nvPr/>
        </p:nvPicPr>
        <p:blipFill rotWithShape="1">
          <a:blip r:embed="rId4">
            <a:alphaModFix/>
          </a:blip>
          <a:srcRect l="3462" t="7799" r="87060" b="10098"/>
          <a:stretch/>
        </p:blipFill>
        <p:spPr>
          <a:xfrm flipH="1">
            <a:off x="5364575" y="173183"/>
            <a:ext cx="324426" cy="708950"/>
          </a:xfrm>
          <a:prstGeom prst="rect">
            <a:avLst/>
          </a:prstGeom>
          <a:noFill/>
          <a:ln>
            <a:noFill/>
          </a:ln>
        </p:spPr>
      </p:pic>
      <p:sp>
        <p:nvSpPr>
          <p:cNvPr id="96" name="Google Shape;96;p17"/>
          <p:cNvSpPr txBox="1"/>
          <p:nvPr/>
        </p:nvSpPr>
        <p:spPr>
          <a:xfrm>
            <a:off x="2473200" y="1070900"/>
            <a:ext cx="4197600" cy="10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pic>
        <p:nvPicPr>
          <p:cNvPr id="3" name="Picture 2">
            <a:extLst>
              <a:ext uri="{FF2B5EF4-FFF2-40B4-BE49-F238E27FC236}">
                <a16:creationId xmlns:a16="http://schemas.microsoft.com/office/drawing/2014/main" id="{6D381BEC-548D-B66D-AAD5-3D852D024466}"/>
              </a:ext>
            </a:extLst>
          </p:cNvPr>
          <p:cNvPicPr>
            <a:picLocks noChangeAspect="1"/>
          </p:cNvPicPr>
          <p:nvPr/>
        </p:nvPicPr>
        <p:blipFill>
          <a:blip r:embed="rId5"/>
          <a:stretch>
            <a:fillRect/>
          </a:stretch>
        </p:blipFill>
        <p:spPr>
          <a:xfrm>
            <a:off x="413802" y="1070900"/>
            <a:ext cx="8316397" cy="3001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18"/>
          <p:cNvPicPr preferRelativeResize="0"/>
          <p:nvPr/>
        </p:nvPicPr>
        <p:blipFill>
          <a:blip r:embed="rId5">
            <a:alphaModFix/>
          </a:blip>
          <a:stretch>
            <a:fillRect/>
          </a:stretch>
        </p:blipFill>
        <p:spPr>
          <a:xfrm>
            <a:off x="143550" y="119900"/>
            <a:ext cx="1134750" cy="331925"/>
          </a:xfrm>
          <a:prstGeom prst="rect">
            <a:avLst/>
          </a:prstGeom>
          <a:noFill/>
          <a:ln>
            <a:noFill/>
          </a:ln>
        </p:spPr>
      </p:pic>
      <p:sp>
        <p:nvSpPr>
          <p:cNvPr id="102" name="Google Shape;10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03" name="Google Shape;103;p18"/>
          <p:cNvSpPr txBox="1"/>
          <p:nvPr/>
        </p:nvSpPr>
        <p:spPr>
          <a:xfrm>
            <a:off x="3072000" y="266050"/>
            <a:ext cx="300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latin typeface="Roboto Medium"/>
                <a:ea typeface="Roboto Medium"/>
                <a:cs typeface="Roboto Medium"/>
                <a:sym typeface="Roboto Medium"/>
              </a:rPr>
              <a:t>Demo</a:t>
            </a:r>
            <a:endParaRPr sz="1900">
              <a:latin typeface="Roboto Medium"/>
              <a:ea typeface="Roboto Medium"/>
              <a:cs typeface="Roboto Medium"/>
              <a:sym typeface="Roboto Medium"/>
            </a:endParaRPr>
          </a:p>
        </p:txBody>
      </p:sp>
      <p:pic>
        <p:nvPicPr>
          <p:cNvPr id="104" name="Google Shape;104;p18"/>
          <p:cNvPicPr preferRelativeResize="0"/>
          <p:nvPr/>
        </p:nvPicPr>
        <p:blipFill rotWithShape="1">
          <a:blip r:embed="rId6">
            <a:alphaModFix/>
          </a:blip>
          <a:srcRect l="3462" t="7799" r="87060" b="10098"/>
          <a:stretch/>
        </p:blipFill>
        <p:spPr>
          <a:xfrm>
            <a:off x="3834350" y="150075"/>
            <a:ext cx="324426" cy="708950"/>
          </a:xfrm>
          <a:prstGeom prst="rect">
            <a:avLst/>
          </a:prstGeom>
          <a:noFill/>
          <a:ln>
            <a:noFill/>
          </a:ln>
        </p:spPr>
      </p:pic>
      <p:pic>
        <p:nvPicPr>
          <p:cNvPr id="105" name="Google Shape;105;p18"/>
          <p:cNvPicPr preferRelativeResize="0"/>
          <p:nvPr/>
        </p:nvPicPr>
        <p:blipFill rotWithShape="1">
          <a:blip r:embed="rId6">
            <a:alphaModFix/>
          </a:blip>
          <a:srcRect l="3462" t="7799" r="87060" b="10098"/>
          <a:stretch/>
        </p:blipFill>
        <p:spPr>
          <a:xfrm flipH="1">
            <a:off x="4911175" y="150083"/>
            <a:ext cx="324426" cy="708950"/>
          </a:xfrm>
          <a:prstGeom prst="rect">
            <a:avLst/>
          </a:prstGeom>
          <a:noFill/>
          <a:ln>
            <a:noFill/>
          </a:ln>
        </p:spPr>
      </p:pic>
      <p:sp>
        <p:nvSpPr>
          <p:cNvPr id="106" name="Google Shape;106;p18"/>
          <p:cNvSpPr txBox="1"/>
          <p:nvPr/>
        </p:nvSpPr>
        <p:spPr>
          <a:xfrm>
            <a:off x="2473200" y="1070900"/>
            <a:ext cx="4197600" cy="10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2"/>
              </a:solidFill>
              <a:latin typeface="Nunito Sans"/>
              <a:ea typeface="Nunito Sans"/>
              <a:cs typeface="Nunito Sans"/>
              <a:sym typeface="Nunito Sans"/>
            </a:endParaRPr>
          </a:p>
        </p:txBody>
      </p:sp>
      <p:pic>
        <p:nvPicPr>
          <p:cNvPr id="2" name="WhatsApp Video 2024-01-07 at 12.44.45_771632f9">
            <a:hlinkClick r:id="" action="ppaction://media"/>
            <a:extLst>
              <a:ext uri="{FF2B5EF4-FFF2-40B4-BE49-F238E27FC236}">
                <a16:creationId xmlns:a16="http://schemas.microsoft.com/office/drawing/2014/main" id="{1D37BA31-ACE1-C610-651A-6634E021B32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84704" y="1070900"/>
            <a:ext cx="6974591" cy="37052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842</Words>
  <Application>Microsoft Office PowerPoint</Application>
  <PresentationFormat>On-screen Show (16:9)</PresentationFormat>
  <Paragraphs>111</Paragraphs>
  <Slides>12</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Nunito Sans</vt:lpstr>
      <vt:lpstr>Roboto</vt:lpstr>
      <vt:lpstr>Roboto Medium</vt:lpstr>
      <vt:lpstr>Söhne</vt:lpstr>
      <vt:lpstr>Times New Roman</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mariyala ajay</cp:lastModifiedBy>
  <cp:revision>3</cp:revision>
  <dcterms:modified xsi:type="dcterms:W3CDTF">2024-01-07T08:30:40Z</dcterms:modified>
</cp:coreProperties>
</file>